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52E956-113C-45CC-8F65-D83899323ED9}">
  <a:tblStyle styleId="{9252E956-113C-45CC-8F65-D83899323E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20" Type="http://schemas.openxmlformats.org/officeDocument/2006/relationships/slide" Target="slides/slide14.xml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aleway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8ecc2240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8ecc2240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8ecc224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8ecc224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8ecc224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8ecc224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8ecc224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8ecc224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8ecc2240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8ecc2240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8ecc2240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8ecc2240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8ecc2240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8ecc2240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8ecc2240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8ecc2240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</a:t>
            </a:r>
            <a:r>
              <a:rPr lang="es-419"/>
              <a:t>inversión</a:t>
            </a:r>
            <a:r>
              <a:rPr lang="es-419"/>
              <a:t>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8ecc2240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8ecc2240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8ecc2240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8ecc2240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4a14b8e5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4a14b8e5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Ludwig von Bertalanffy: Biologo que sento las bases del concepto de sistema en su Teoria general de sistemas</a:t>
            </a:r>
            <a:br>
              <a:rPr lang="es-419"/>
            </a:br>
            <a:br>
              <a:rPr lang="es-419"/>
            </a:br>
            <a:r>
              <a:rPr lang="es-419"/>
              <a:t>	1. Interconexión: Los sistemas están compuestos por partes interrelacionadas que se influyen mutuamente. Un cambio en una parte del sistema puede tener efectos en otras partes.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2. Jerarquía: Los sistemas pueden organizarse en diferentes niveles jerárquicos. Un sistema puede ser parte de otro sistema más grande, y a su vez puede contener subsistemas más pequeños.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3. Retroalimentación: Los sistemas reciben información del entorno y producen una respuesta en función de esa información. Esta retroalimentación es fundamental para el ajuste y la adaptación del sistema.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4. Equifinalidad: Los sistemas pueden llegar al mismo estado final a través de diferentes caminos o condiciones iniciales. Esto significa que hay múltiples formas de lograr un objetivo determinado.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Todo este analisis arranca desde un punto de vista biologico, el concepto se construye a partir de la observacion el mundo natural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8ecc2240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8ecc2240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8ecc2240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8ecc2240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8ecc2240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8ecc2240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ecc2240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ecc2240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8ecc2240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8ecc2240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8ecc2240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8ecc2240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8ecc2240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8ecc2240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8ecc2240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8ecc2240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8ecc2240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8ecc2240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8ecc2240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8ecc2240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4a14b8e5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4a14b8e5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Profesor de Filosofía, de Ingeniería Eléctrica y de Ciencias de la computación en la Universidad de Míchigan.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Holland se basó en la teoría de la evolución de Charles Darwin, que postula que las especies evolucionan a través de la selección de características favorables y la transmisión de genes a través de las generaciones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y para que? : La idea principal detrás de los algoritmos genéticos es simular el proceso de selección natural y evolución que ocurre en la naturaleza para encontrar cada vez soluciones mas idoneas a problemas de optimizacion y/o busqueda.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8ecc22407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8ecc22407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8ecc2240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8ecc2240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8ecc2240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8ecc2240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Llega un cliente y dice quiero invertir mi dinero en una cartera como la descrita, indiquenme la mejor forma de distribuir esa inversión para maximizar la ganancia y minimizar la volatilidad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4a14b8e5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4a14b8e5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Solo los </a:t>
            </a:r>
            <a:r>
              <a:rPr lang="es-419"/>
              <a:t>individuos</a:t>
            </a:r>
            <a:r>
              <a:rPr lang="es-419"/>
              <a:t> que mejor se adaptan a las condiciones del entorno tienen </a:t>
            </a:r>
            <a:r>
              <a:rPr lang="es-419"/>
              <a:t>más</a:t>
            </a:r>
            <a:r>
              <a:rPr lang="es-419"/>
              <a:t> posibilidades de sobrevivir.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4a14b8e5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4a14b8e5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Ahora si vamos a ver que son los algoritmos </a:t>
            </a:r>
            <a:r>
              <a:rPr lang="es-419"/>
              <a:t>genéticos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4a14b8e5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4a14b8e5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Imagine que tiene un problema representado por esa grafica: Un algoritmo que busque las mejores soluciones es complejo y hace uso alto de recursos de manera casi que innecesaria)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8ecc224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8ecc224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</a:t>
            </a:r>
            <a:r>
              <a:rPr lang="es-419"/>
              <a:t>sustituir</a:t>
            </a:r>
            <a:r>
              <a:rPr lang="es-419"/>
              <a:t> en una </a:t>
            </a:r>
            <a:r>
              <a:rPr lang="es-419"/>
              <a:t>iteración</a:t>
            </a:r>
            <a:r>
              <a:rPr lang="es-419"/>
              <a:t> </a:t>
            </a:r>
            <a:r>
              <a:rPr lang="es-419"/>
              <a:t>individuos</a:t>
            </a:r>
            <a:r>
              <a:rPr lang="es-419"/>
              <a:t> no aptos con individuos producto de la </a:t>
            </a:r>
            <a:r>
              <a:rPr lang="es-419"/>
              <a:t>reproducción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8ecc224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8ecc224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8ecc224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8ecc224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reemplazo es sustituir en una iteración individuos no aptos con individuos producto de la reproducción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</a:t>
            </a:r>
            <a:r>
              <a:rPr lang="es-419"/>
              <a:t>genéticos</a:t>
            </a:r>
            <a:r>
              <a:rPr lang="es-419"/>
              <a:t> en el sector financiero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Dojo 1: </a:t>
            </a:r>
            <a:r>
              <a:rPr lang="es-419"/>
              <a:t>Computación</a:t>
            </a:r>
            <a:r>
              <a:rPr lang="es-419"/>
              <a:t> bioinspirada aplicada en la banca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</a:t>
            </a:r>
            <a:r>
              <a:rPr lang="es-419"/>
              <a:t>Evaluación y función de aptitud.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77" y="2491102"/>
            <a:ext cx="4080551" cy="22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302" y="1996225"/>
            <a:ext cx="282593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</a:t>
            </a:r>
            <a:r>
              <a:rPr lang="es-419"/>
              <a:t>Selección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50" y="1905975"/>
            <a:ext cx="233410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250" y="1946650"/>
            <a:ext cx="2225226" cy="12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5850" y="1905975"/>
            <a:ext cx="178404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9575" y="2007100"/>
            <a:ext cx="1655176" cy="10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1359489" y="3339806"/>
            <a:ext cx="391222" cy="519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5</a:t>
            </a:r>
          </a:p>
        </p:txBody>
      </p:sp>
      <p:sp>
        <p:nvSpPr>
          <p:cNvPr id="166" name="Google Shape;166;p23"/>
          <p:cNvSpPr/>
          <p:nvPr/>
        </p:nvSpPr>
        <p:spPr>
          <a:xfrm>
            <a:off x="3655214" y="3335106"/>
            <a:ext cx="386280" cy="5286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3</a:t>
            </a:r>
          </a:p>
        </p:txBody>
      </p:sp>
      <p:sp>
        <p:nvSpPr>
          <p:cNvPr id="167" name="Google Shape;167;p23"/>
          <p:cNvSpPr/>
          <p:nvPr/>
        </p:nvSpPr>
        <p:spPr>
          <a:xfrm>
            <a:off x="5812889" y="3335106"/>
            <a:ext cx="217437" cy="5200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1</a:t>
            </a:r>
          </a:p>
        </p:txBody>
      </p:sp>
      <p:sp>
        <p:nvSpPr>
          <p:cNvPr id="168" name="Google Shape;168;p23"/>
          <p:cNvSpPr/>
          <p:nvPr/>
        </p:nvSpPr>
        <p:spPr>
          <a:xfrm>
            <a:off x="7801714" y="3330768"/>
            <a:ext cx="407694" cy="5178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</a:t>
            </a:r>
            <a:r>
              <a:rPr lang="es-419"/>
              <a:t>Cruce (recombinación):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25" y="1853850"/>
            <a:ext cx="233410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775" y="1775625"/>
            <a:ext cx="1784041" cy="12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Cruce (recombinación):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25" y="1853850"/>
            <a:ext cx="233410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775" y="1775625"/>
            <a:ext cx="178404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350" y="3604285"/>
            <a:ext cx="1784050" cy="107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Cruce (recombinación):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425" y="1853850"/>
            <a:ext cx="233410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775" y="1775625"/>
            <a:ext cx="178404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3350" y="3604285"/>
            <a:ext cx="1784050" cy="107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550" y="3391802"/>
            <a:ext cx="1535651" cy="15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</a:t>
            </a:r>
            <a:r>
              <a:rPr lang="es-419"/>
              <a:t>Mutación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0" y="2046389"/>
            <a:ext cx="1535651" cy="1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03" y="2163065"/>
            <a:ext cx="1535650" cy="146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452" y="2216800"/>
            <a:ext cx="1530877" cy="146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728" y="1929075"/>
            <a:ext cx="2545871" cy="193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</a:t>
            </a:r>
            <a:r>
              <a:rPr lang="es-419"/>
              <a:t>Reemplazo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50" y="1905975"/>
            <a:ext cx="233410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850" y="1905975"/>
            <a:ext cx="1784041" cy="12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925" y="2033747"/>
            <a:ext cx="1784050" cy="107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388" y="2033750"/>
            <a:ext cx="1784050" cy="135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</a:t>
            </a:r>
            <a:r>
              <a:rPr lang="es-419"/>
              <a:t>Inversión</a:t>
            </a:r>
            <a:r>
              <a:rPr lang="es-419"/>
              <a:t>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graphicFrame>
        <p:nvGraphicFramePr>
          <p:cNvPr id="216" name="Google Shape;216;p29"/>
          <p:cNvGraphicFramePr/>
          <p:nvPr/>
        </p:nvGraphicFramePr>
        <p:xfrm>
          <a:off x="952500" y="23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561500"/>
                <a:gridCol w="6677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Acciones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Bonos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Fondos de </a:t>
                      </a:r>
                      <a:r>
                        <a:rPr lang="es-419"/>
                        <a:t>inversión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Oro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Finca </a:t>
                      </a:r>
                      <a:r>
                        <a:rPr lang="es-419"/>
                        <a:t>raíz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graphicFrame>
        <p:nvGraphicFramePr>
          <p:cNvPr id="222" name="Google Shape;222;p30"/>
          <p:cNvGraphicFramePr/>
          <p:nvPr/>
        </p:nvGraphicFramePr>
        <p:xfrm>
          <a:off x="952500" y="23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561850"/>
                <a:gridCol w="3338575"/>
                <a:gridCol w="333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Acciones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Bonos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Fondos de inversión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Finca raíz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graphicFrame>
        <p:nvGraphicFramePr>
          <p:cNvPr id="228" name="Google Shape;228;p31"/>
          <p:cNvGraphicFramePr/>
          <p:nvPr/>
        </p:nvGraphicFramePr>
        <p:xfrm>
          <a:off x="952500" y="23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384525"/>
                <a:gridCol w="2284825"/>
                <a:gridCol w="2284825"/>
                <a:gridCol w="2284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Acciones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Bonos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Fondos de inversión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Finca raíz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592088" y="4550000"/>
            <a:ext cx="3774300" cy="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Ludwig von Bertalanffy</a:t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643550" y="2536750"/>
            <a:ext cx="37743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Interconexión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Jerarquía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Retroalimentación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Equifinalidad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13" y="1833775"/>
            <a:ext cx="2042428" cy="27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graphicFrame>
        <p:nvGraphicFramePr>
          <p:cNvPr id="234" name="Google Shape;234;p32"/>
          <p:cNvGraphicFramePr/>
          <p:nvPr/>
        </p:nvGraphicFramePr>
        <p:xfrm>
          <a:off x="952500" y="239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384525"/>
                <a:gridCol w="2284825"/>
                <a:gridCol w="2284825"/>
                <a:gridCol w="2284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Acciones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</a:t>
                      </a:r>
                      <a:r>
                        <a:rPr lang="es-419"/>
                        <a:t>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Bonos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</a:t>
                      </a:r>
                      <a:r>
                        <a:rPr lang="es-419"/>
                        <a:t>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Fondos de inversión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</a:t>
                      </a:r>
                      <a:r>
                        <a:rPr lang="es-419"/>
                        <a:t>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Oro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</a:t>
                      </a:r>
                      <a:r>
                        <a:rPr lang="es-419"/>
                        <a:t>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Finca raíz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12%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$</a:t>
                      </a:r>
                      <a:r>
                        <a:rPr lang="es-419"/>
                        <a:t>2’000.000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p32"/>
          <p:cNvSpPr txBox="1"/>
          <p:nvPr/>
        </p:nvSpPr>
        <p:spPr>
          <a:xfrm>
            <a:off x="1189950" y="4561975"/>
            <a:ext cx="6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(0.10 * 2M) + (0.05 * </a:t>
            </a:r>
            <a:r>
              <a:rPr lang="es-419"/>
              <a:t>2M</a:t>
            </a:r>
            <a:r>
              <a:rPr lang="es-419"/>
              <a:t>) + (0.08 * </a:t>
            </a:r>
            <a:r>
              <a:rPr lang="es-419"/>
              <a:t>2M</a:t>
            </a:r>
            <a:r>
              <a:rPr lang="es-419"/>
              <a:t>) + (0.07 * </a:t>
            </a:r>
            <a:r>
              <a:rPr lang="es-419"/>
              <a:t>2M</a:t>
            </a:r>
            <a:r>
              <a:rPr lang="es-419"/>
              <a:t>) + (0.12 * </a:t>
            </a:r>
            <a:r>
              <a:rPr lang="es-419"/>
              <a:t>2M</a:t>
            </a:r>
            <a:r>
              <a:rPr lang="es-419"/>
              <a:t>) = 840.000 pesos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33"/>
          <p:cNvGraphicFramePr/>
          <p:nvPr/>
        </p:nvGraphicFramePr>
        <p:xfrm>
          <a:off x="280675" y="2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910025"/>
                <a:gridCol w="910025"/>
                <a:gridCol w="910025"/>
                <a:gridCol w="910025"/>
                <a:gridCol w="910025"/>
                <a:gridCol w="910025"/>
                <a:gridCol w="910025"/>
                <a:gridCol w="910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ID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A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F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O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RE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G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13.32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33.81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26.03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21.29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5.55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7.36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$736.107,0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6.53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2.43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36.25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25.16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29.63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8.23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$823.297,6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0.93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43.75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37.55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9.58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6.71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$671.097,1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10.57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17.53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30.24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24.89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16.78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7.82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$781.572,4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5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32.79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7.48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15.66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19.63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24.44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9.14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$913.543,6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36.73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9.34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24.05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27.71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2.17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9.93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$893.347,3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22.03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6.18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2.36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34.41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35.02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$870.181,5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34.62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13.05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4.18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18.85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8.89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$888.891,0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6.71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27.21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1.89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49.97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14.22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7.09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$709.440,3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29.76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23.36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24.56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8.61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$860.789,8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33"/>
          <p:cNvSpPr txBox="1"/>
          <p:nvPr/>
        </p:nvSpPr>
        <p:spPr>
          <a:xfrm>
            <a:off x="7710225" y="681800"/>
            <a:ext cx="132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A: Acciones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B: Bonos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F: Fondos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O: Oro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F: Fina Raiz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RE: Rentabilidad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G: Ganancia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34"/>
          <p:cNvGraphicFramePr/>
          <p:nvPr/>
        </p:nvGraphicFramePr>
        <p:xfrm>
          <a:off x="280675" y="2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{9252E956-113C-45CC-8F65-D83899323ED9}</a:tableStyleId>
              </a:tblPr>
              <a:tblGrid>
                <a:gridCol w="910025"/>
                <a:gridCol w="910025"/>
                <a:gridCol w="910025"/>
                <a:gridCol w="910025"/>
                <a:gridCol w="910025"/>
                <a:gridCol w="910025"/>
                <a:gridCol w="910025"/>
                <a:gridCol w="910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ID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A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B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F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O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RE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G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13.32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33.81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26.03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21.29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5.55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7.36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$736.107,0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6.53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2.43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36.25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25.16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29.63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8.23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$823.297,6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3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0.93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43.75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37.55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9.58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8.2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6.71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FF0000"/>
                          </a:solidFill>
                        </a:rPr>
                        <a:t>$671.097,1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10.57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17.53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30.24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24.89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16.78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7.82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$781.572,4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5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32.79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7.48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15.66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19.63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24.44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9.14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>
                          <a:solidFill>
                            <a:srgbClr val="1155CC"/>
                          </a:solidFill>
                        </a:rPr>
                        <a:t>$913.543,6</a:t>
                      </a:r>
                      <a:endParaRPr sz="1200">
                        <a:solidFill>
                          <a:srgbClr val="1155CC"/>
                        </a:solidFill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36.73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9.34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24.05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27.71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2.17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9.93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$893.347,3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22.03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6.18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2.36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34.41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35.02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$870.181,5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34.62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13.05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4.18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18.85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8.89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$888.891,0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6.71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27.21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1.89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49.97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14.22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7.09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$709.440,3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43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10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29.76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14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23.36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24.56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8.3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8.61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200"/>
                        <a:t>$860.789,8</a:t>
                      </a:r>
                      <a:endParaRPr sz="1200"/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7" name="Google Shape;247;p34"/>
          <p:cNvSpPr txBox="1"/>
          <p:nvPr/>
        </p:nvSpPr>
        <p:spPr>
          <a:xfrm>
            <a:off x="7710225" y="681800"/>
            <a:ext cx="132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A: Acciones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B: Bonos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F: Fondos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O: Oro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F: Fina Raiz</a:t>
            </a:r>
            <a:br>
              <a:rPr lang="es-419" sz="1000">
                <a:latin typeface="Lato"/>
                <a:ea typeface="Lato"/>
                <a:cs typeface="Lato"/>
                <a:sym typeface="Lato"/>
              </a:rPr>
            </a:br>
            <a:r>
              <a:rPr lang="es-419" sz="1000">
                <a:latin typeface="Lato"/>
                <a:ea typeface="Lato"/>
                <a:cs typeface="Lato"/>
                <a:sym typeface="Lato"/>
              </a:rPr>
              <a:t>RE: Rentabilidad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latin typeface="Lato"/>
                <a:ea typeface="Lato"/>
                <a:cs typeface="Lato"/>
                <a:sym typeface="Lato"/>
              </a:rPr>
              <a:t>G: Ganancia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1450"/>
            <a:ext cx="8839199" cy="186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3876150" y="4266875"/>
            <a:ext cx="1395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100 iteraciones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60" name="Google Shape;260;p36"/>
          <p:cNvSpPr txBox="1"/>
          <p:nvPr/>
        </p:nvSpPr>
        <p:spPr>
          <a:xfrm>
            <a:off x="3876150" y="4266875"/>
            <a:ext cx="1395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00 iteraciones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2167275"/>
            <a:ext cx="8839198" cy="204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67" name="Google Shape;267;p37"/>
          <p:cNvSpPr txBox="1"/>
          <p:nvPr/>
        </p:nvSpPr>
        <p:spPr>
          <a:xfrm>
            <a:off x="3594000" y="4293725"/>
            <a:ext cx="1956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900000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iteraciones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2167275"/>
            <a:ext cx="8839198" cy="204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2097775"/>
            <a:ext cx="8839198" cy="20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75" name="Google Shape;275;p38"/>
          <p:cNvSpPr txBox="1"/>
          <p:nvPr/>
        </p:nvSpPr>
        <p:spPr>
          <a:xfrm>
            <a:off x="3594000" y="4293725"/>
            <a:ext cx="19560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10000 iteraciones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2167275"/>
            <a:ext cx="8839198" cy="204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0" y="2217650"/>
            <a:ext cx="8839202" cy="1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83" name="Google Shape;283;p39"/>
          <p:cNvSpPr txBox="1"/>
          <p:nvPr/>
        </p:nvSpPr>
        <p:spPr>
          <a:xfrm>
            <a:off x="3379325" y="4311625"/>
            <a:ext cx="2712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900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iteraciones - 100 individuos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32281"/>
          <a:stretch/>
        </p:blipFill>
        <p:spPr>
          <a:xfrm>
            <a:off x="577213" y="2571750"/>
            <a:ext cx="7989564" cy="15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90" name="Google Shape;290;p40"/>
          <p:cNvSpPr txBox="1"/>
          <p:nvPr/>
        </p:nvSpPr>
        <p:spPr>
          <a:xfrm>
            <a:off x="3110975" y="4177450"/>
            <a:ext cx="310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900 iteraciones - 1000 individuos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5" y="2078725"/>
            <a:ext cx="8839199" cy="200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Problema financiero (Inversión de cartera)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297" name="Google Shape;297;p41"/>
          <p:cNvSpPr txBox="1"/>
          <p:nvPr/>
        </p:nvSpPr>
        <p:spPr>
          <a:xfrm>
            <a:off x="3110975" y="4177450"/>
            <a:ext cx="31059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900 iteraciones - 10000 individuos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50" y="2201901"/>
            <a:ext cx="8303150" cy="184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25713" y="4565000"/>
            <a:ext cx="3774300" cy="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Dr. John Henry Holland</a:t>
            </a:r>
            <a:endParaRPr/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4643550" y="2536750"/>
            <a:ext cx="37743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¿Hay alguna forma de resolver desde la </a:t>
            </a:r>
            <a:r>
              <a:rPr lang="es-419"/>
              <a:t>computación</a:t>
            </a:r>
            <a:r>
              <a:rPr lang="es-419"/>
              <a:t> problemas de </a:t>
            </a:r>
            <a:r>
              <a:rPr lang="es-419"/>
              <a:t>optimización</a:t>
            </a:r>
            <a:r>
              <a:rPr lang="es-419"/>
              <a:t> y de </a:t>
            </a:r>
            <a:r>
              <a:rPr lang="es-419"/>
              <a:t>búsqueda de manera no lineal</a:t>
            </a:r>
            <a:r>
              <a:rPr lang="es-419"/>
              <a:t>?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022" y="1873495"/>
            <a:ext cx="1909700" cy="267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Ventajas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304" name="Google Shape;304;p42"/>
          <p:cNvSpPr txBox="1"/>
          <p:nvPr/>
        </p:nvSpPr>
        <p:spPr>
          <a:xfrm>
            <a:off x="411475" y="2066350"/>
            <a:ext cx="80067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Exploración global: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son métodos de búsqueda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estocásticos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que tienen la capacidad de explorar todo el espacio de búsqueda en busca de soluciones óptimas.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Robustez: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son robustos frente a problemas complejos, no lineales o multimodales. Pueden lidiar con funciones objetivo no convexas y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problemas con múltiples óptimos. </a:t>
            </a:r>
            <a:endParaRPr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Paralelismo: </a:t>
            </a:r>
            <a:r>
              <a:rPr lang="es-419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Los algoritmos genéticos se prestan bien para la implementación en entornos paralelos y distribuidos. Pueden aprovechar la capacidad de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procesamiento de múltiples computadoras o núcleos.</a:t>
            </a:r>
            <a:endParaRPr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Ventajas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310" name="Google Shape;310;p43"/>
          <p:cNvSpPr txBox="1"/>
          <p:nvPr/>
        </p:nvSpPr>
        <p:spPr>
          <a:xfrm>
            <a:off x="411475" y="2066350"/>
            <a:ext cx="80067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Adaptabilidad: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pueden adaptarse a diferentes tipos de problemas y dominios de aplicación. Pueden manejar variables discretas, continuas o mixtas, y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pueden ser modificados para incluir restricciones específicas del problema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Búsqueda heurística: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son una forma de búsqueda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heurística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que se inspira en la evolución biológica y los mecanismos de selección natural.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Desventajas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933"/>
          </a:p>
        </p:txBody>
      </p:sp>
      <p:sp>
        <p:nvSpPr>
          <p:cNvPr id="316" name="Google Shape;316;p44"/>
          <p:cNvSpPr txBox="1"/>
          <p:nvPr/>
        </p:nvSpPr>
        <p:spPr>
          <a:xfrm>
            <a:off x="411475" y="2066350"/>
            <a:ext cx="8006700" cy="22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Complejidad computacional: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pueden requerir una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cantidad significativa de tiempo de ejecución y recursos computacionales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, especialmente cuando se aplican a problemas con un espacio de búsqueda grande o una gran cantidad de variables.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Configuración y ajuste de parámetros: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Los algoritmos genéticos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tienen varios parámetros que deben ser configurados adecuadamente para obtener buenos resultados.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 Estos parámetros incluyen el tamaño de la población, las tasas de mutación y recombinación, el criterio de selección, entre otros.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s-419">
                <a:latin typeface="Lato"/>
                <a:ea typeface="Lato"/>
                <a:cs typeface="Lato"/>
                <a:sym typeface="Lato"/>
              </a:rPr>
              <a:t>Estancamiento en óptimos locales: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Aunque los AG tienen la capacidad de encontrar óptimos globales, </a:t>
            </a:r>
            <a:r>
              <a:rPr lang="es-419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también pueden estancarse en óptimos locales </a:t>
            </a:r>
            <a:r>
              <a:rPr lang="es-419">
                <a:latin typeface="Lato"/>
                <a:ea typeface="Lato"/>
                <a:cs typeface="Lato"/>
                <a:sym typeface="Lato"/>
              </a:rPr>
              <a:t>en ciertos casos.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00" y="1853850"/>
            <a:ext cx="7277550" cy="2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350" y="2997675"/>
            <a:ext cx="827674" cy="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750" y="2997675"/>
            <a:ext cx="827674" cy="9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Historia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2078875"/>
            <a:ext cx="798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900"/>
              <a:t>Y, ¿</a:t>
            </a:r>
            <a:r>
              <a:rPr lang="es-419" sz="2900"/>
              <a:t>Cómo</a:t>
            </a:r>
            <a:r>
              <a:rPr lang="es-419" sz="2900"/>
              <a:t> se conecta toda la parte </a:t>
            </a:r>
            <a:r>
              <a:rPr lang="es-419" sz="2900"/>
              <a:t>biológica</a:t>
            </a:r>
            <a:r>
              <a:rPr lang="es-419" sz="2900"/>
              <a:t> con la </a:t>
            </a:r>
            <a:r>
              <a:rPr lang="es-419" sz="2900"/>
              <a:t>computación</a:t>
            </a:r>
            <a:r>
              <a:rPr lang="es-419" sz="2900"/>
              <a:t>?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</a:t>
            </a:r>
            <a:r>
              <a:rPr lang="es-419"/>
              <a:t>genéticos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575" y="1743575"/>
            <a:ext cx="409278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Codificación de soluciones.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Evaluación y función de aptitud.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Selección.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Cruce (recombinación).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Mutación.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s-419"/>
              <a:t>Reemplazo.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8650"/>
            <a:ext cx="409278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ejemplo </a:t>
            </a:r>
            <a:r>
              <a:rPr lang="es-419"/>
              <a:t>lúdico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3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Queremos encontrar una </a:t>
            </a:r>
            <a:r>
              <a:rPr lang="es-419" sz="2200"/>
              <a:t>combinación</a:t>
            </a:r>
            <a:r>
              <a:rPr lang="es-419" sz="2200"/>
              <a:t> de ingredientes para la </a:t>
            </a:r>
            <a:r>
              <a:rPr lang="es-419" sz="2200"/>
              <a:t>elaboración</a:t>
            </a:r>
            <a:r>
              <a:rPr lang="es-419" sz="2200"/>
              <a:t> de una pizza deliciosa</a:t>
            </a:r>
            <a:endParaRPr sz="2200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875" y="3085150"/>
            <a:ext cx="3510324" cy="17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Algoritmos genéticos - Codificación de soluciones.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819700" y="2079000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00"/>
              <a:t>Pizza 1: 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2200"/>
              <a:t>Pizza 2: </a:t>
            </a:r>
            <a:endParaRPr sz="22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716" y="2396291"/>
            <a:ext cx="1515476" cy="10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450" y="2205804"/>
            <a:ext cx="798075" cy="139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766" y="2396291"/>
            <a:ext cx="1190550" cy="11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5331" y="3605231"/>
            <a:ext cx="1348275" cy="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3550" y="3605213"/>
            <a:ext cx="1281875" cy="9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